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8" r:id="rId4"/>
    <p:sldId id="293" r:id="rId5"/>
    <p:sldId id="272" r:id="rId6"/>
    <p:sldId id="261" r:id="rId7"/>
    <p:sldId id="267" r:id="rId8"/>
    <p:sldId id="286" r:id="rId9"/>
    <p:sldId id="283" r:id="rId10"/>
    <p:sldId id="287" r:id="rId11"/>
    <p:sldId id="290" r:id="rId12"/>
    <p:sldId id="291" r:id="rId13"/>
    <p:sldId id="294" r:id="rId14"/>
    <p:sldId id="288" r:id="rId15"/>
    <p:sldId id="289" r:id="rId16"/>
    <p:sldId id="29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for detecting faces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Sliding Window Strategy</c:v>
                </c:pt>
                <c:pt idx="1">
                  <c:v>RCNN</c:v>
                </c:pt>
                <c:pt idx="2">
                  <c:v>Faster R-CNN</c:v>
                </c:pt>
                <c:pt idx="3">
                  <c:v>Base Paper Proposed model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1</c:v>
                </c:pt>
                <c:pt idx="2">
                  <c:v>0.6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69-4AE6-8ABF-6358CD4DC7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4970480"/>
        <c:axId val="294970896"/>
      </c:barChart>
      <c:catAx>
        <c:axId val="29497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970896"/>
        <c:crosses val="autoZero"/>
        <c:auto val="1"/>
        <c:lblAlgn val="ctr"/>
        <c:lblOffset val="100"/>
        <c:noMultiLvlLbl val="0"/>
      </c:catAx>
      <c:valAx>
        <c:axId val="294970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970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DBB28-E75C-4BCD-AAF0-F4E205A07B10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C9E56-DC6C-414B-BF8D-0CCA8B67551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C9E56-DC6C-414B-BF8D-0CCA8B675511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BC9E56-DC6C-414B-BF8D-0CCA8B6755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41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CC12472-5052-46A6-94E7-FA97533C59D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8B3B43C-12BA-45BA-8499-8A9E574DDE2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anose="02020404030301010803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ciencedirect.com/science/article/abs/pii/S092523121930907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22810"/>
            <a:ext cx="9144000" cy="149262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b="1" cap="none" dirty="0">
                <a:latin typeface="Boska" pitchFamily="50" charset="0"/>
                <a:cs typeface="Times New Roman" panose="02020603050405020304" pitchFamily="18" charset="0"/>
              </a:rPr>
              <a:t>Home security and door control using rapid face detection method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808" y="1414021"/>
            <a:ext cx="1556384" cy="38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 txBox="1"/>
          <p:nvPr/>
        </p:nvSpPr>
        <p:spPr>
          <a:xfrm>
            <a:off x="1841631" y="3912014"/>
            <a:ext cx="6196238" cy="1340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Aditya Srinivas B -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122003016</a:t>
            </a:r>
          </a:p>
          <a:p>
            <a:pPr marL="0" indent="0">
              <a:buNone/>
            </a:pP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Heshwa B -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122003091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Kkrish N A -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122003120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8549" y="4391203"/>
            <a:ext cx="4254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Recia" pitchFamily="50" charset="0"/>
                <a:cs typeface="Times New Roman" panose="02020603050405020304" pitchFamily="18" charset="0"/>
              </a:rPr>
              <a:t>Guide</a:t>
            </a:r>
          </a:p>
          <a:p>
            <a:pPr algn="r"/>
            <a:r>
              <a:rPr lang="en-US" sz="1800" i="0" u="none" strike="noStrike" dirty="0">
                <a:solidFill>
                  <a:srgbClr val="000000"/>
                </a:solidFill>
                <a:effectLst/>
                <a:latin typeface="Recia" pitchFamily="50" charset="0"/>
                <a:cs typeface="Times New Roman" panose="02020603050405020304" pitchFamily="18" charset="0"/>
              </a:rPr>
              <a:t>Dr. A. 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Recia" pitchFamily="50" charset="0"/>
                <a:cs typeface="Times New Roman" panose="02020603050405020304" pitchFamily="18" charset="0"/>
              </a:rPr>
              <a:t>Suganya</a:t>
            </a:r>
            <a:endParaRPr lang="en-US" sz="1800" i="0" u="none" strike="noStrike" dirty="0">
              <a:solidFill>
                <a:srgbClr val="000000"/>
              </a:solidFill>
              <a:effectLst/>
              <a:latin typeface="Recia" pitchFamily="50" charset="0"/>
              <a:cs typeface="Times New Roman" panose="02020603050405020304" pitchFamily="18" charset="0"/>
            </a:endParaRPr>
          </a:p>
          <a:p>
            <a:pPr algn="r"/>
            <a:r>
              <a:rPr lang="en-US" sz="1400" i="0" u="none" strike="noStrike" dirty="0">
                <a:solidFill>
                  <a:srgbClr val="000000"/>
                </a:solidFill>
                <a:effectLst/>
                <a:latin typeface="Recia" pitchFamily="50" charset="0"/>
                <a:cs typeface="Times New Roman" panose="02020603050405020304" pitchFamily="18" charset="0"/>
              </a:rPr>
              <a:t>Asst. Professor – II, CSE / SoC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Future Work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006" y="2165023"/>
            <a:ext cx="10058400" cy="39319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Integration of </a:t>
            </a:r>
            <a:r>
              <a:rPr lang="en-US" sz="2400" b="1" dirty="0"/>
              <a:t>door-latch</a:t>
            </a:r>
            <a:r>
              <a:rPr lang="en-US" sz="2400" dirty="0"/>
              <a:t> mechanism 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Improvised </a:t>
            </a:r>
            <a:r>
              <a:rPr lang="en-US" sz="2400" dirty="0"/>
              <a:t>door-latch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Face </a:t>
            </a:r>
            <a:r>
              <a:rPr lang="en-IN" sz="2400" b="1" dirty="0"/>
              <a:t>r</a:t>
            </a:r>
            <a:r>
              <a:rPr lang="en-IN" altLang="en-US" sz="2400" b="1" dirty="0"/>
              <a:t>ecognition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Notification</a:t>
            </a:r>
            <a:r>
              <a:rPr lang="en-US" sz="2400" dirty="0"/>
              <a:t> alert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Adding </a:t>
            </a:r>
            <a:r>
              <a:rPr lang="en-US" sz="2400" b="1" dirty="0"/>
              <a:t>features</a:t>
            </a:r>
            <a:r>
              <a:rPr lang="en-US" sz="2400" dirty="0"/>
              <a:t> in app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Aesthetic </a:t>
            </a:r>
            <a:r>
              <a:rPr lang="en-US" sz="2400" b="1" dirty="0"/>
              <a:t>UI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084E1E-C2C9-4EA7-8462-020150023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62914"/>
            <a:ext cx="10058400" cy="1371600"/>
          </a:xfrm>
        </p:spPr>
        <p:txBody>
          <a:bodyPr/>
          <a:lstStyle/>
          <a:p>
            <a:r>
              <a:rPr lang="en-IN" alt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006" y="2186914"/>
            <a:ext cx="9634194" cy="32283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200 images from - 256_object_categories -&gt; people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100 images from AFW -&gt; Wider -&gt; images -&gt; 1-Handshaking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Different amount of pictures used for training different models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B50864-6312-4450-BA20-F73DA94F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1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62914"/>
            <a:ext cx="10058400" cy="1371600"/>
          </a:xfrm>
        </p:spPr>
        <p:txBody>
          <a:bodyPr/>
          <a:lstStyle/>
          <a:p>
            <a:r>
              <a:rPr lang="en-IN" altLang="en-US" dirty="0"/>
              <a:t>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74C58-5B76-4022-A1AD-54016F462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442" y="2034514"/>
            <a:ext cx="5493515" cy="346185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00E6B2-6E83-4A07-BD0F-329DD3D01E48}"/>
              </a:ext>
            </a:extLst>
          </p:cNvPr>
          <p:cNvSpPr txBox="1">
            <a:spLocks/>
          </p:cNvSpPr>
          <p:nvPr/>
        </p:nvSpPr>
        <p:spPr>
          <a:xfrm>
            <a:off x="1737360" y="5641118"/>
            <a:ext cx="4358640" cy="8028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b="1" dirty="0"/>
              <a:t>X-axis</a:t>
            </a:r>
            <a:r>
              <a:rPr lang="en-US" dirty="0"/>
              <a:t> – No. of iterations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/>
              <a:t>Y-axis</a:t>
            </a:r>
            <a:r>
              <a:rPr lang="en-US" dirty="0"/>
              <a:t> - Accuracy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9D439A-1EE6-42C6-BF5A-E8131F526F85}"/>
              </a:ext>
            </a:extLst>
          </p:cNvPr>
          <p:cNvSpPr txBox="1">
            <a:spLocks/>
          </p:cNvSpPr>
          <p:nvPr/>
        </p:nvSpPr>
        <p:spPr>
          <a:xfrm>
            <a:off x="7302318" y="3357721"/>
            <a:ext cx="4358640" cy="81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anose="02020404030301010803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3200" b="1" dirty="0"/>
              <a:t>Accuracy : &gt; 95 %</a:t>
            </a:r>
            <a:endParaRPr lang="en-US" sz="3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E14378-6AC8-4ADD-8CF5-2E765B858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94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62914"/>
            <a:ext cx="10058400" cy="1371600"/>
          </a:xfrm>
        </p:spPr>
        <p:txBody>
          <a:bodyPr/>
          <a:lstStyle/>
          <a:p>
            <a:r>
              <a:rPr lang="en-IN" altLang="en-US" dirty="0"/>
              <a:t>Comparison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E14378-6AC8-4ADD-8CF5-2E765B858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BF28E0B4-015D-4541-AFA4-2762512739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318491"/>
              </p:ext>
            </p:extLst>
          </p:nvPr>
        </p:nvGraphicFramePr>
        <p:xfrm>
          <a:off x="1066800" y="2103438"/>
          <a:ext cx="10058400" cy="3932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6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D9273AAD-0455-475D-93BE-92126DA8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3B321-D422-4553-98B7-ED1FCEDA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functioning</a:t>
            </a:r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5324D02B-08FD-4013-800B-6AF27C2925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6654" y="1002550"/>
            <a:ext cx="3069214" cy="545760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2FEC08-EEAD-4FD9-B018-5791E0364BDB}"/>
              </a:ext>
            </a:extLst>
          </p:cNvPr>
          <p:cNvSpPr txBox="1"/>
          <p:nvPr/>
        </p:nvSpPr>
        <p:spPr>
          <a:xfrm>
            <a:off x="1198880" y="2257263"/>
            <a:ext cx="6334760" cy="2948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Face detection detects the 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Picture is taken when person steps in front of door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Sent to the user as notification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uses the app to control the door’s 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Appropriate action is taken by the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action is recorded in history log with the picture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SOS feature can be used when user finds it skeptical</a:t>
            </a:r>
          </a:p>
        </p:txBody>
      </p:sp>
    </p:spTree>
    <p:extLst>
      <p:ext uri="{BB962C8B-B14F-4D97-AF65-F5344CB8AC3E}">
        <p14:creationId xmlns:p14="http://schemas.microsoft.com/office/powerpoint/2010/main" val="204159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B321-D422-4553-98B7-ED1FCEDA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Entire functioning</a:t>
            </a:r>
          </a:p>
        </p:txBody>
      </p:sp>
      <p:pic>
        <p:nvPicPr>
          <p:cNvPr id="7" name="App_walkthrough">
            <a:hlinkClick r:id="" action="ppaction://media"/>
            <a:extLst>
              <a:ext uri="{FF2B5EF4-FFF2-40B4-BE49-F238E27FC236}">
                <a16:creationId xmlns:a16="http://schemas.microsoft.com/office/drawing/2014/main" id="{136182CC-0F92-4F9E-90DB-70EEE046A4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052" y="464784"/>
            <a:ext cx="2706909" cy="601346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02CC07-F6C4-488A-9537-C78AA93F272C}"/>
              </a:ext>
            </a:extLst>
          </p:cNvPr>
          <p:cNvSpPr/>
          <p:nvPr/>
        </p:nvSpPr>
        <p:spPr>
          <a:xfrm>
            <a:off x="5714916" y="1819525"/>
            <a:ext cx="14879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SOS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ACF979-C78D-42F0-9D7C-D1A915C0E1C3}"/>
              </a:ext>
            </a:extLst>
          </p:cNvPr>
          <p:cNvSpPr/>
          <p:nvPr/>
        </p:nvSpPr>
        <p:spPr>
          <a:xfrm>
            <a:off x="8620040" y="5513613"/>
            <a:ext cx="18277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History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046BC4-36E9-4907-81A7-C952E83FF5E2}"/>
              </a:ext>
            </a:extLst>
          </p:cNvPr>
          <p:cNvSpPr/>
          <p:nvPr/>
        </p:nvSpPr>
        <p:spPr>
          <a:xfrm>
            <a:off x="5082800" y="3471516"/>
            <a:ext cx="466210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Add many doors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085BB-CFE0-4B90-BDED-E3EE1E7A0A27}"/>
              </a:ext>
            </a:extLst>
          </p:cNvPr>
          <p:cNvSpPr/>
          <p:nvPr/>
        </p:nvSpPr>
        <p:spPr>
          <a:xfrm>
            <a:off x="6792233" y="2652241"/>
            <a:ext cx="41569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Specify Address</a:t>
            </a:r>
            <a:endParaRPr lang="en-US" sz="4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77856-C27A-41B0-8A70-4CCA047CD759}"/>
              </a:ext>
            </a:extLst>
          </p:cNvPr>
          <p:cNvSpPr/>
          <p:nvPr/>
        </p:nvSpPr>
        <p:spPr>
          <a:xfrm>
            <a:off x="5187466" y="4911439"/>
            <a:ext cx="526031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Emergency contact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C43B14E-D8DF-4E2F-B470-6CCAEFA9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857CB8-3237-44F7-9495-C850445EFBAF}"/>
              </a:ext>
            </a:extLst>
          </p:cNvPr>
          <p:cNvSpPr/>
          <p:nvPr/>
        </p:nvSpPr>
        <p:spPr>
          <a:xfrm>
            <a:off x="8295149" y="4034410"/>
            <a:ext cx="32447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Notifications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AC4D3-884B-4FEA-8E6F-EE7DD44A0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873" y="2668422"/>
            <a:ext cx="1904913" cy="38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59247-FD04-4C9A-93CE-CD8A70A4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578810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tardom" pitchFamily="50" charset="0"/>
              </a:rPr>
              <a:t>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9F6906-9E50-4C8E-B494-079C70ED0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2091262"/>
            <a:ext cx="10515600" cy="396409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H. Jiang, E.G. Learned-Miller, </a:t>
            </a: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Face detection with the faster R-CNN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Recia" pitchFamily="50" charset="0"/>
                <a:cs typeface="Times New Roman" panose="02020603050405020304" pitchFamily="18" charset="0"/>
              </a:rPr>
              <a:t>CoRRabs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/1606.03473 (2016)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latin typeface="Recia" pitchFamily="50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R. </a:t>
            </a:r>
            <a:r>
              <a:rPr lang="en-US" dirty="0" err="1">
                <a:latin typeface="Recia" pitchFamily="50" charset="0"/>
                <a:cs typeface="Times New Roman" panose="02020603050405020304" pitchFamily="18" charset="0"/>
              </a:rPr>
              <a:t>Girshick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Fast R-CNN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, in: Proceedings of the IEEE Conference Computer Vision and Pattern Recognition, 2015, pp. 1440–1448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latin typeface="Recia" pitchFamily="50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Cristina </a:t>
            </a:r>
            <a:r>
              <a:rPr lang="en-US" dirty="0" err="1">
                <a:latin typeface="Recia" pitchFamily="50" charset="0"/>
                <a:cs typeface="Times New Roman" panose="02020603050405020304" pitchFamily="18" charset="0"/>
              </a:rPr>
              <a:t>Stolojescu-Crisan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Access Control and Surveillance in a Smart Home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, (2021), High-Confidence Computing, pp. 100036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>
              <a:latin typeface="Recia" pitchFamily="50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err="1">
                <a:latin typeface="Recia" pitchFamily="50" charset="0"/>
                <a:cs typeface="Times New Roman" panose="02020603050405020304" pitchFamily="18" charset="0"/>
              </a:rPr>
              <a:t>Waheb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 A. Jabbar, </a:t>
            </a: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Design and Fabrication of Smart Home With Internet of Things Enabled Automation System, 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in: IEEE Access (Vol: 7), (2019), pp. 144059 – 144074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B04770F-E682-4167-8146-29377B07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05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83" y="3429000"/>
            <a:ext cx="10058400" cy="1371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tardom" pitchFamily="50" charset="0"/>
              </a:rPr>
              <a:t>Thank you !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604569"/>
            <a:ext cx="8375374" cy="132556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tardom" pitchFamily="50" charset="0"/>
              </a:rPr>
              <a:t>Base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883" y="2342602"/>
            <a:ext cx="10012051" cy="40299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Title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: A fast face detection method via convolutional neural network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Year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: 2019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Journal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 - Neurocomputing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Indexing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 - SCI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Publisher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 - Elsevier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Recia" pitchFamily="50" charset="0"/>
                <a:cs typeface="Times New Roman" panose="02020603050405020304" pitchFamily="18" charset="0"/>
              </a:rPr>
              <a:t>Base paper URL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Recia" pitchFamily="50" charset="0"/>
                <a:cs typeface="Times New Roman" panose="02020603050405020304" pitchFamily="18" charset="0"/>
                <a:hlinkClick r:id="rId2"/>
              </a:rPr>
              <a:t>https://www.sciencedirect.com/science/article/abs/pii/S0925231219309075</a:t>
            </a:r>
            <a:endParaRPr lang="en-US" dirty="0">
              <a:latin typeface="Recia" pitchFamily="50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8011"/>
            <a:ext cx="8154971" cy="1124569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tardom" pitchFamily="50" charset="0"/>
              </a:rPr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9498"/>
            <a:ext cx="10515600" cy="479246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detection speed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is still the biggest bottleneck, which hinders the practical deployment of these face detectors on resource-limited platforms and can’t be used effectively in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real-time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 applications.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Products nowadays require a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faster response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from the sensors to prevent something worse to happen.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Since many thefts have been happening, the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security of homes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is becoming vulnerable every day. To secure us from this, a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camera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 can be fitted in the door’s peephole to detect and monitor according to users need.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If any movements of a person are detected in front of the door, it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alerts the user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and streams the live video, if the user requests.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Simultaneously this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face detection 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model detects the face,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captures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 a snap of their face and sends it to the user’s application. Then the user can take action from </a:t>
            </a:r>
            <a:r>
              <a:rPr lang="en-US" sz="1600" b="1" dirty="0">
                <a:latin typeface="Recia" pitchFamily="50" charset="0"/>
                <a:cs typeface="Times New Roman" panose="02020603050405020304" pitchFamily="18" charset="0"/>
              </a:rPr>
              <a:t>remote</a:t>
            </a:r>
            <a:r>
              <a:rPr lang="en-US" sz="1600" dirty="0">
                <a:latin typeface="Recia" pitchFamily="50" charset="0"/>
                <a:cs typeface="Times New Roman" panose="02020603050405020304" pitchFamily="18" charset="0"/>
              </a:rPr>
              <a:t>, whether to allow the person or not.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D046955-436E-43A3-A4F4-2331E5A76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6D30DB-125B-4D3D-819A-993D63CF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316038"/>
            <a:ext cx="10058400" cy="1371600"/>
          </a:xfrm>
        </p:spPr>
        <p:txBody>
          <a:bodyPr/>
          <a:lstStyle/>
          <a:p>
            <a:r>
              <a:rPr lang="en-US" sz="4400" dirty="0">
                <a:latin typeface="Stardom" pitchFamily="50" charset="0"/>
              </a:rPr>
              <a:t>Literature</a:t>
            </a:r>
            <a:r>
              <a:rPr lang="en-US" dirty="0">
                <a:latin typeface="Stardom" pitchFamily="50" charset="0"/>
              </a:rPr>
              <a:t> survey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E4EB19D-FA23-4F7F-9515-4B5358893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70020"/>
              </p:ext>
            </p:extLst>
          </p:nvPr>
        </p:nvGraphicFramePr>
        <p:xfrm>
          <a:off x="929640" y="1690688"/>
          <a:ext cx="10515600" cy="43339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50440">
                  <a:extLst>
                    <a:ext uri="{9D8B030D-6E8A-4147-A177-3AD203B41FA5}">
                      <a16:colId xmlns:a16="http://schemas.microsoft.com/office/drawing/2014/main" val="535650491"/>
                    </a:ext>
                  </a:extLst>
                </a:gridCol>
                <a:gridCol w="3508955">
                  <a:extLst>
                    <a:ext uri="{9D8B030D-6E8A-4147-A177-3AD203B41FA5}">
                      <a16:colId xmlns:a16="http://schemas.microsoft.com/office/drawing/2014/main" val="3713883211"/>
                    </a:ext>
                  </a:extLst>
                </a:gridCol>
                <a:gridCol w="3416499">
                  <a:extLst>
                    <a:ext uri="{9D8B030D-6E8A-4147-A177-3AD203B41FA5}">
                      <a16:colId xmlns:a16="http://schemas.microsoft.com/office/drawing/2014/main" val="4258968759"/>
                    </a:ext>
                  </a:extLst>
                </a:gridCol>
                <a:gridCol w="1339706">
                  <a:extLst>
                    <a:ext uri="{9D8B030D-6E8A-4147-A177-3AD203B41FA5}">
                      <a16:colId xmlns:a16="http://schemas.microsoft.com/office/drawing/2014/main" val="1468976731"/>
                    </a:ext>
                  </a:extLst>
                </a:gridCol>
              </a:tblGrid>
              <a:tr h="4020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121421"/>
                  </a:ext>
                </a:extLst>
              </a:tr>
              <a:tr h="1327224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Face detection using deep learning: An improved faster RCNN approach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A new face detection scheme using deep learning and achieve a good detection performance on the well-known FDDB face detection benchmark evaluation.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Improved by combining many strategies including feature concatenation, hard negative mining, multi-scale training, model pre-training, and proper calibration of key parameters.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2018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3456026"/>
                  </a:ext>
                </a:extLst>
              </a:tr>
              <a:tr h="122936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Face Detection with the Faster R-CNN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Applying the Faster RCNN, which has recently demonstrated impressive results on various object detection benchmarks, to face detection.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By training a Faster R-CNN model on the large scale WIDER face dataset, we report best results on the WIDER test set and also in FDDB benchmarks.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3833029"/>
                  </a:ext>
                </a:extLst>
              </a:tr>
              <a:tr h="1229360">
                <a:tc>
                  <a:txBody>
                    <a:bodyPr/>
                    <a:lstStyle/>
                    <a:p>
                      <a:pPr algn="l"/>
                      <a:r>
                        <a:rPr lang="en-US" sz="1500" dirty="0"/>
                        <a:t>Access Control and Surveillance in a Smart Home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Two IoT based systems in the context of Smart homes: </a:t>
                      </a:r>
                      <a:r>
                        <a:rPr lang="en-US" sz="1500" dirty="0" err="1"/>
                        <a:t>qToggle</a:t>
                      </a:r>
                      <a:r>
                        <a:rPr lang="en-US" sz="1500" dirty="0"/>
                        <a:t> for multiple home automation, and </a:t>
                      </a:r>
                      <a:r>
                        <a:rPr lang="en-US" sz="1500" dirty="0" err="1"/>
                        <a:t>MotionEyeOS</a:t>
                      </a:r>
                      <a:r>
                        <a:rPr lang="en-US" sz="1500" dirty="0"/>
                        <a:t>, a video surveillance OS for single-board computers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Most </a:t>
                      </a:r>
                      <a:r>
                        <a:rPr lang="en-US" sz="1500" dirty="0" err="1"/>
                        <a:t>qToggle</a:t>
                      </a:r>
                      <a:r>
                        <a:rPr lang="en-US" sz="1500" dirty="0"/>
                        <a:t> Devices are based on ESP8266/ESP8285 chips or on Raspberry Pi boards and smart sensors, while </a:t>
                      </a:r>
                      <a:r>
                        <a:rPr lang="en-US" sz="1500" dirty="0" err="1"/>
                        <a:t>MotionEye</a:t>
                      </a:r>
                      <a:r>
                        <a:rPr lang="en-US" sz="1500" dirty="0"/>
                        <a:t> uses Raspberry Pi boards.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2021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3247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25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" y="578810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tardom" pitchFamily="50" charset="0"/>
              </a:rPr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40" y="1989352"/>
            <a:ext cx="10515600" cy="406600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Implement this Face detection model into our home security system.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Whenever a person shows up, this model detects the person’s face sooner.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The detected face is then captured.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The image is then transferred to the user through Raspberry Pi computer via Internet.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The user receives a notification in mobile app.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He/she can control the door’s function to whether allow the person or not.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82" y="4274011"/>
            <a:ext cx="6149315" cy="182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812" y="472912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tardom" pitchFamily="50" charset="0"/>
              </a:rPr>
              <a:t>Methodology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o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689" b="7210"/>
          <a:stretch>
            <a:fillRect/>
          </a:stretch>
        </p:blipFill>
        <p:spPr>
          <a:xfrm>
            <a:off x="1763129" y="2001386"/>
            <a:ext cx="8533765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39912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tardom" pitchFamily="50" charset="0"/>
              </a:rPr>
              <a:t>App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5047176" y="3766206"/>
            <a:ext cx="4926400" cy="2359375"/>
            <a:chOff x="5309540" y="2451162"/>
            <a:chExt cx="6066066" cy="2974281"/>
          </a:xfrm>
        </p:grpSpPr>
        <p:grpSp>
          <p:nvGrpSpPr>
            <p:cNvPr id="11" name="Group 10"/>
            <p:cNvGrpSpPr/>
            <p:nvPr/>
          </p:nvGrpSpPr>
          <p:grpSpPr>
            <a:xfrm>
              <a:off x="5309540" y="2451162"/>
              <a:ext cx="6066066" cy="2974281"/>
              <a:chOff x="5139857" y="2319718"/>
              <a:chExt cx="6066066" cy="297428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9857" y="2319718"/>
                <a:ext cx="6066066" cy="2974281"/>
              </a:xfrm>
              <a:prstGeom prst="rect">
                <a:avLst/>
              </a:prstGeom>
            </p:spPr>
          </p:pic>
          <p:pic>
            <p:nvPicPr>
              <p:cNvPr id="1026" name="Picture 2" descr="Door Peephole Images, Stock Photos &amp;amp; Vectors | Shutterstock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71" b="19267"/>
              <a:stretch>
                <a:fillRect/>
              </a:stretch>
            </p:blipFill>
            <p:spPr bwMode="auto">
              <a:xfrm>
                <a:off x="5215272" y="2526385"/>
                <a:ext cx="2028795" cy="1998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Peephole - Wikipedi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5295" y="2526385"/>
                <a:ext cx="2164375" cy="1985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Door Peephole Images, Stock Photos &amp;amp; Vectors | Shutterstock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71" r="21748" b="9496"/>
              <a:stretch>
                <a:fillRect/>
              </a:stretch>
            </p:blipFill>
            <p:spPr bwMode="auto">
              <a:xfrm>
                <a:off x="9374978" y="2513246"/>
                <a:ext cx="1750222" cy="1985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5356184" y="4669451"/>
              <a:ext cx="16667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Door 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84979" y="4660865"/>
              <a:ext cx="12904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Door 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61990" y="4643172"/>
              <a:ext cx="17328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Door 3</a:t>
              </a:r>
            </a:p>
          </p:txBody>
        </p:sp>
      </p:grp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5047176" y="1702454"/>
            <a:ext cx="6812280" cy="1868736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Control the door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Live stream / see past detections.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SOS feature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Analyze who are all coming in a timeframe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latin typeface="Recia" pitchFamily="50" charset="0"/>
                <a:cs typeface="Times New Roman" panose="02020603050405020304" pitchFamily="18" charset="0"/>
              </a:rPr>
              <a:t>Face recognition for detected faces (If time permits)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2069E7-5CCE-43E0-8C4F-3274D6CA9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203" y="1702454"/>
            <a:ext cx="2291843" cy="4583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drape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Roadmap</a:t>
            </a:r>
          </a:p>
        </p:txBody>
      </p:sp>
      <p:pic>
        <p:nvPicPr>
          <p:cNvPr id="4" name="Content Placeholder 3" descr="projectroadma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277" y="2014194"/>
            <a:ext cx="6989445" cy="39319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77ED800-D944-4A95-B561-4F40688E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Work carried</a:t>
            </a:r>
          </a:p>
        </p:txBody>
      </p:sp>
      <p:pic>
        <p:nvPicPr>
          <p:cNvPr id="4" name="Content Placeholder 3" descr="e8fef6dd-25c1-4902-93a1-7dbad99958d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2695" y="1555738"/>
            <a:ext cx="2233243" cy="4466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5883E-F4A3-45E9-A572-7B2730B9B134}"/>
              </a:ext>
            </a:extLst>
          </p:cNvPr>
          <p:cNvSpPr txBox="1"/>
          <p:nvPr/>
        </p:nvSpPr>
        <p:spPr>
          <a:xfrm>
            <a:off x="1183973" y="2488676"/>
            <a:ext cx="5929460" cy="280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RESTful APIs </a:t>
            </a:r>
            <a:r>
              <a:rPr lang="en-US" sz="2000" dirty="0"/>
              <a:t>that we made helps to integrate the app and the door-latch.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APIs are hosted in </a:t>
            </a:r>
            <a:r>
              <a:rPr lang="en-US" sz="2000" b="1" dirty="0"/>
              <a:t>Raspberry Pi server</a:t>
            </a:r>
            <a:r>
              <a:rPr lang="en-US" sz="20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Rasp. Pi gets and </a:t>
            </a:r>
            <a:r>
              <a:rPr lang="en-US" sz="2000" b="1" dirty="0"/>
              <a:t>processes</a:t>
            </a:r>
            <a:r>
              <a:rPr lang="en-US" sz="2000" dirty="0"/>
              <a:t> the request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Firebase messaging cloud service </a:t>
            </a:r>
            <a:r>
              <a:rPr lang="en-US" sz="2000" dirty="0"/>
              <a:t>are used to send notifications to App.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A3A169-CB77-4210-A844-58BD53BE6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779" y="316038"/>
            <a:ext cx="2102179" cy="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Custom 17">
      <a:dk1>
        <a:sysClr val="windowText" lastClr="000000"/>
      </a:dk1>
      <a:lt1>
        <a:srgbClr val="ACD7CA"/>
      </a:lt1>
      <a:dk2>
        <a:srgbClr val="373545"/>
      </a:dk2>
      <a:lt2>
        <a:srgbClr val="CEDBE6"/>
      </a:lt2>
      <a:accent1>
        <a:srgbClr val="75BDA7"/>
      </a:accent1>
      <a:accent2>
        <a:srgbClr val="4A9B82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1253</TotalTime>
  <Words>838</Words>
  <Application>Microsoft Office PowerPoint</Application>
  <PresentationFormat>Widescreen</PresentationFormat>
  <Paragraphs>104</Paragraphs>
  <Slides>17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Boska</vt:lpstr>
      <vt:lpstr>Calibri</vt:lpstr>
      <vt:lpstr>Century Gothic</vt:lpstr>
      <vt:lpstr>Garamond</vt:lpstr>
      <vt:lpstr>Recia</vt:lpstr>
      <vt:lpstr>Stardom</vt:lpstr>
      <vt:lpstr>Verdana</vt:lpstr>
      <vt:lpstr>Savon</vt:lpstr>
      <vt:lpstr>Home security and door control using rapid face detection method</vt:lpstr>
      <vt:lpstr>Base Paper</vt:lpstr>
      <vt:lpstr>Abstract</vt:lpstr>
      <vt:lpstr>Literature survey</vt:lpstr>
      <vt:lpstr>Proposed System</vt:lpstr>
      <vt:lpstr>Methodology</vt:lpstr>
      <vt:lpstr>App</vt:lpstr>
      <vt:lpstr>Roadmap</vt:lpstr>
      <vt:lpstr>Work carried</vt:lpstr>
      <vt:lpstr>Future Work Plan</vt:lpstr>
      <vt:lpstr>Datasets</vt:lpstr>
      <vt:lpstr>Accuracy</vt:lpstr>
      <vt:lpstr>Comparison</vt:lpstr>
      <vt:lpstr>Core functioning</vt:lpstr>
      <vt:lpstr>Entire functioning</vt:lpstr>
      <vt:lpstr>References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rapid face detection method used for home surveillance </dc:title>
  <dc:creator>BAS Aditya</dc:creator>
  <cp:lastModifiedBy>BAS Aditya</cp:lastModifiedBy>
  <cp:revision>45</cp:revision>
  <dcterms:created xsi:type="dcterms:W3CDTF">2021-10-03T05:06:00Z</dcterms:created>
  <dcterms:modified xsi:type="dcterms:W3CDTF">2021-12-30T09:28:04Z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B2B653B5B14F429E9EBA67D6ED44DA84</vt:lpwstr>
  </property>
  <property fmtid="{D5CDD505-2E9C-101B-9397-08002B2CF9AE}" pid="3" name="KSOProductBuildVer">
    <vt:lpwstr>1033-11.2.0.10351</vt:lpwstr>
  </property>
</Properties>
</file>